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5FE55C-A605-47E8-9790-CD6B98E684CC}" type="datetimeFigureOut">
              <a:rPr lang="en-US" smtClean="0"/>
              <a:t>10/26/2016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9C3CAE-D68B-49EE-8435-C9E9993470FF}" type="slidenum">
              <a:rPr lang="en-US" smtClean="0"/>
              <a:t>‹#›</a:t>
            </a:fld>
            <a:endParaRPr lang="en-US"/>
          </a:p>
        </p:txBody>
      </p:sp>
    </p:spTree>
    <p:extLst>
      <p:ext uri="{BB962C8B-B14F-4D97-AF65-F5344CB8AC3E}">
        <p14:creationId xmlns:p14="http://schemas.microsoft.com/office/powerpoint/2010/main" val="3370445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9C3CAE-D68B-49EE-8435-C9E9993470FF}" type="slidenum">
              <a:rPr lang="en-US" smtClean="0"/>
              <a:t>7</a:t>
            </a:fld>
            <a:endParaRPr lang="en-US"/>
          </a:p>
        </p:txBody>
      </p:sp>
    </p:spTree>
    <p:extLst>
      <p:ext uri="{BB962C8B-B14F-4D97-AF65-F5344CB8AC3E}">
        <p14:creationId xmlns:p14="http://schemas.microsoft.com/office/powerpoint/2010/main" val="2893582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4E1EA2-78C6-4AAE-9463-DC7693300EFB}" type="slidenum">
              <a:rPr lang="en-US">
                <a:solidFill>
                  <a:prstClr val="black"/>
                </a:solidFill>
              </a:rPr>
              <a:pPr/>
              <a:t>9</a:t>
            </a:fld>
            <a:endParaRPr lang="en-US">
              <a:solidFill>
                <a:prstClr val="black"/>
              </a:solidFill>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9BE7B6B8-226C-4D62-B519-7BCEBE0A3561}" type="slidenum">
              <a:rPr lang="en-US" smtClean="0"/>
              <a:pPr/>
              <a:t>‹#›</a:t>
            </a:fld>
            <a:endParaRPr lang="en-US"/>
          </a:p>
        </p:txBody>
      </p:sp>
    </p:spTree>
    <p:extLst>
      <p:ext uri="{BB962C8B-B14F-4D97-AF65-F5344CB8AC3E}">
        <p14:creationId xmlns:p14="http://schemas.microsoft.com/office/powerpoint/2010/main" val="632209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45FD4612-F510-455D-92D0-F8CD9182F3F9}" type="slidenum">
              <a:rPr lang="en-US" smtClean="0"/>
              <a:pPr/>
              <a:t>‹#›</a:t>
            </a:fld>
            <a:endParaRPr lang="en-US"/>
          </a:p>
        </p:txBody>
      </p:sp>
    </p:spTree>
    <p:extLst>
      <p:ext uri="{BB962C8B-B14F-4D97-AF65-F5344CB8AC3E}">
        <p14:creationId xmlns:p14="http://schemas.microsoft.com/office/powerpoint/2010/main" val="2920043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0EB702C7-8BE1-4BFB-89ED-B95C0EEF9AD2}" type="slidenum">
              <a:rPr lang="en-US" smtClean="0"/>
              <a:pPr/>
              <a:t>‹#›</a:t>
            </a:fld>
            <a:endParaRPr lang="en-US"/>
          </a:p>
        </p:txBody>
      </p:sp>
    </p:spTree>
    <p:extLst>
      <p:ext uri="{BB962C8B-B14F-4D97-AF65-F5344CB8AC3E}">
        <p14:creationId xmlns:p14="http://schemas.microsoft.com/office/powerpoint/2010/main" val="121006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08FACCD8-A43C-46CC-8B8C-1A737213B094}" type="slidenum">
              <a:rPr lang="en-US" smtClean="0"/>
              <a:pPr/>
              <a:t>‹#›</a:t>
            </a:fld>
            <a:endParaRPr lang="en-US"/>
          </a:p>
        </p:txBody>
      </p:sp>
    </p:spTree>
    <p:extLst>
      <p:ext uri="{BB962C8B-B14F-4D97-AF65-F5344CB8AC3E}">
        <p14:creationId xmlns:p14="http://schemas.microsoft.com/office/powerpoint/2010/main" val="1461586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6F4B8D83-1914-46FC-9644-AE81F2C03F00}" type="slidenum">
              <a:rPr lang="en-US" smtClean="0"/>
              <a:pPr/>
              <a:t>‹#›</a:t>
            </a:fld>
            <a:endParaRPr lang="en-US"/>
          </a:p>
        </p:txBody>
      </p:sp>
    </p:spTree>
    <p:extLst>
      <p:ext uri="{BB962C8B-B14F-4D97-AF65-F5344CB8AC3E}">
        <p14:creationId xmlns:p14="http://schemas.microsoft.com/office/powerpoint/2010/main" val="196262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5B0D1889-225D-487F-A93C-E1EFC951FF8D}" type="slidenum">
              <a:rPr lang="en-US" smtClean="0"/>
              <a:pPr/>
              <a:t>‹#›</a:t>
            </a:fld>
            <a:endParaRPr lang="en-US"/>
          </a:p>
        </p:txBody>
      </p:sp>
    </p:spTree>
    <p:extLst>
      <p:ext uri="{BB962C8B-B14F-4D97-AF65-F5344CB8AC3E}">
        <p14:creationId xmlns:p14="http://schemas.microsoft.com/office/powerpoint/2010/main" val="245498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D2B6FCD3-207F-4E7F-9887-A8DF79E93F13}" type="slidenum">
              <a:rPr lang="en-US" smtClean="0"/>
              <a:pPr/>
              <a:t>‹#›</a:t>
            </a:fld>
            <a:endParaRPr lang="en-US"/>
          </a:p>
        </p:txBody>
      </p:sp>
    </p:spTree>
    <p:extLst>
      <p:ext uri="{BB962C8B-B14F-4D97-AF65-F5344CB8AC3E}">
        <p14:creationId xmlns:p14="http://schemas.microsoft.com/office/powerpoint/2010/main" val="170660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2C38C373-5839-4CC6-AF49-D9599E7C8837}" type="slidenum">
              <a:rPr lang="en-US" smtClean="0"/>
              <a:pPr/>
              <a:t>‹#›</a:t>
            </a:fld>
            <a:endParaRPr lang="en-US"/>
          </a:p>
        </p:txBody>
      </p:sp>
    </p:spTree>
    <p:extLst>
      <p:ext uri="{BB962C8B-B14F-4D97-AF65-F5344CB8AC3E}">
        <p14:creationId xmlns:p14="http://schemas.microsoft.com/office/powerpoint/2010/main" val="1843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F48D59D9-7C5C-4EF8-B732-86598D9755DA}" type="slidenum">
              <a:rPr lang="en-US" smtClean="0"/>
              <a:pPr/>
              <a:t>‹#›</a:t>
            </a:fld>
            <a:endParaRPr lang="en-US"/>
          </a:p>
        </p:txBody>
      </p:sp>
    </p:spTree>
    <p:extLst>
      <p:ext uri="{BB962C8B-B14F-4D97-AF65-F5344CB8AC3E}">
        <p14:creationId xmlns:p14="http://schemas.microsoft.com/office/powerpoint/2010/main" val="353050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2EAF2CC6-3B46-45E1-9511-FD1325B09875}"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6900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a:solidFill>
                <a:srgbClr val="DFDCB7"/>
              </a:solidFill>
            </a:endParaRPr>
          </a:p>
        </p:txBody>
      </p:sp>
      <p:sp>
        <p:nvSpPr>
          <p:cNvPr id="9" name="Slide Number Placeholder 8"/>
          <p:cNvSpPr>
            <a:spLocks noGrp="1"/>
          </p:cNvSpPr>
          <p:nvPr>
            <p:ph type="sldNum" sz="quarter" idx="11"/>
          </p:nvPr>
        </p:nvSpPr>
        <p:spPr/>
        <p:txBody>
          <a:bodyPr/>
          <a:lstStyle/>
          <a:p>
            <a:fld id="{B59A6823-5092-416A-B328-3CBC537F3BDA}"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1503487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fontAlgn="base">
              <a:spcBef>
                <a:spcPct val="0"/>
              </a:spcBef>
              <a:spcAft>
                <a:spcPct val="0"/>
              </a:spcAft>
            </a:pPr>
            <a:fld id="{27783432-037C-4391-A57A-9DEEA548FFF1}" type="slidenum">
              <a:rPr lang="en-US" smtClean="0">
                <a:latin typeface="Arial" charset="0"/>
              </a:rPr>
              <a:pPr fontAlgn="base">
                <a:spcBef>
                  <a:spcPct val="0"/>
                </a:spcBef>
                <a:spcAft>
                  <a:spcPct val="0"/>
                </a:spcAft>
              </a:pPr>
              <a:t>‹#›</a:t>
            </a:fld>
            <a:endParaRPr lang="en-US">
              <a:latin typeface="Arial" charset="0"/>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fontAlgn="base">
              <a:spcBef>
                <a:spcPct val="0"/>
              </a:spcBef>
              <a:spcAft>
                <a:spcPct val="0"/>
              </a:spcAft>
            </a:pPr>
            <a:endParaRPr lang="en-US">
              <a:solidFill>
                <a:srgbClr val="DFDCB7"/>
              </a:solidFill>
              <a:latin typeface="Arial" charset="0"/>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fontAlgn="base">
              <a:spcBef>
                <a:spcPct val="0"/>
              </a:spcBef>
              <a:spcAft>
                <a:spcPct val="0"/>
              </a:spcAft>
            </a:pPr>
            <a:endParaRPr lang="en-US">
              <a:solidFill>
                <a:srgbClr val="DFDCB7"/>
              </a:solidFill>
              <a:latin typeface="Arial" charset="0"/>
            </a:endParaRPr>
          </a:p>
        </p:txBody>
      </p:sp>
    </p:spTree>
    <p:extLst>
      <p:ext uri="{BB962C8B-B14F-4D97-AF65-F5344CB8AC3E}">
        <p14:creationId xmlns:p14="http://schemas.microsoft.com/office/powerpoint/2010/main" val="689403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s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infoplease.com/" TargetMode="External"/><Relationship Id="rId5" Type="http://schemas.openxmlformats.org/officeDocument/2006/relationships/hyperlink" Target="http://www.si.edu/" TargetMode="External"/><Relationship Id="rId4" Type="http://schemas.openxmlformats.org/officeDocument/2006/relationships/hyperlink" Target="http://www.bbc.co.uk/"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tmz.com/" TargetMode="External"/><Relationship Id="rId7" Type="http://schemas.openxmlformats.org/officeDocument/2006/relationships/hyperlink" Target="https://www.youtube.com/watch?v=AFEwwG7rq0E" TargetMode="External"/><Relationship Id="rId2" Type="http://schemas.openxmlformats.org/officeDocument/2006/relationships/hyperlink" Target="http://www.wikipedia.com/" TargetMode="External"/><Relationship Id="rId1" Type="http://schemas.openxmlformats.org/officeDocument/2006/relationships/slideLayout" Target="../slideLayouts/slideLayout2.xml"/><Relationship Id="rId6" Type="http://schemas.openxmlformats.org/officeDocument/2006/relationships/hyperlink" Target="http://dailycurrant.com/" TargetMode="External"/><Relationship Id="rId5" Type="http://schemas.openxmlformats.org/officeDocument/2006/relationships/hyperlink" Target="http://www.theonion.com/" TargetMode="External"/><Relationship Id="rId4" Type="http://schemas.openxmlformats.org/officeDocument/2006/relationships/hyperlink" Target="http://www.nationalenquirer.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Evaluating Credible Sources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7590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scholarly journal?</a:t>
            </a:r>
            <a:endParaRPr lang="en-US" dirty="0"/>
          </a:p>
        </p:txBody>
      </p:sp>
      <p:sp>
        <p:nvSpPr>
          <p:cNvPr id="3" name="Content Placeholder 2"/>
          <p:cNvSpPr>
            <a:spLocks noGrp="1"/>
          </p:cNvSpPr>
          <p:nvPr>
            <p:ph idx="1"/>
          </p:nvPr>
        </p:nvSpPr>
        <p:spPr>
          <a:xfrm>
            <a:off x="609600" y="1600200"/>
            <a:ext cx="6324600" cy="4525963"/>
          </a:xfrm>
        </p:spPr>
        <p:txBody>
          <a:bodyPr/>
          <a:lstStyle/>
          <a:p>
            <a:r>
              <a:rPr lang="en-US" sz="2000" b="1" i="1" dirty="0" smtClean="0"/>
              <a:t>Scholarly Journals</a:t>
            </a:r>
            <a:r>
              <a:rPr lang="en-US" sz="2000" dirty="0" smtClean="0"/>
              <a:t> are journals which are respected for the research and information they provide about the topic they cover. They are written by and for people who have experience in a discipline or field. The research is often </a:t>
            </a:r>
            <a:r>
              <a:rPr lang="en-US" sz="2000" b="1" dirty="0" smtClean="0"/>
              <a:t>refereed</a:t>
            </a:r>
            <a:r>
              <a:rPr lang="en-US" sz="2000" dirty="0" smtClean="0"/>
              <a:t> meaning that it is reviewed by other researchers who are knowledgeable about the topic of the article. They usually have a more serious look than most popular magazines and contain graphs and charts but do not usually have many pictures. Scholarly journals </a:t>
            </a:r>
            <a:r>
              <a:rPr lang="en-US" sz="2000" b="1" dirty="0" smtClean="0"/>
              <a:t>cite their sources </a:t>
            </a:r>
            <a:r>
              <a:rPr lang="en-US" sz="2000" dirty="0" smtClean="0"/>
              <a:t>using footnotes or bibliographies. </a:t>
            </a:r>
          </a:p>
          <a:p>
            <a:r>
              <a:rPr lang="en-US" sz="2000" dirty="0" smtClean="0"/>
              <a:t>(Penn State Great Valley Library - Penn State Great Valley - Penn State University)</a:t>
            </a:r>
            <a:endParaRPr lang="en-US" sz="2000" dirty="0"/>
          </a:p>
        </p:txBody>
      </p:sp>
    </p:spTree>
    <p:extLst>
      <p:ext uri="{BB962C8B-B14F-4D97-AF65-F5344CB8AC3E}">
        <p14:creationId xmlns:p14="http://schemas.microsoft.com/office/powerpoint/2010/main" val="1424051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 find scholarly journals?</a:t>
            </a:r>
            <a:endParaRPr lang="en-US" dirty="0"/>
          </a:p>
        </p:txBody>
      </p:sp>
      <p:sp>
        <p:nvSpPr>
          <p:cNvPr id="3" name="Content Placeholder 2"/>
          <p:cNvSpPr>
            <a:spLocks noGrp="1"/>
          </p:cNvSpPr>
          <p:nvPr>
            <p:ph idx="1"/>
          </p:nvPr>
        </p:nvSpPr>
        <p:spPr>
          <a:xfrm>
            <a:off x="685800" y="1600200"/>
            <a:ext cx="7162799" cy="4525963"/>
          </a:xfrm>
        </p:spPr>
        <p:txBody>
          <a:bodyPr/>
          <a:lstStyle/>
          <a:p>
            <a:r>
              <a:rPr lang="en-US" dirty="0" smtClean="0"/>
              <a:t>On the Media Center Website</a:t>
            </a:r>
          </a:p>
          <a:p>
            <a:r>
              <a:rPr lang="en-US" dirty="0" smtClean="0"/>
              <a:t>Subscription Databases</a:t>
            </a:r>
          </a:p>
          <a:p>
            <a:r>
              <a:rPr lang="en-US" dirty="0" smtClean="0"/>
              <a:t>Magazine/Newspapers/Reference</a:t>
            </a:r>
          </a:p>
          <a:p>
            <a:endParaRPr lang="en-US" dirty="0" smtClean="0"/>
          </a:p>
          <a:p>
            <a:r>
              <a:rPr lang="en-US" dirty="0" smtClean="0"/>
              <a:t>    CQ Researcher</a:t>
            </a:r>
          </a:p>
          <a:p>
            <a:r>
              <a:rPr lang="en-US" dirty="0" smtClean="0"/>
              <a:t>    </a:t>
            </a:r>
            <a:r>
              <a:rPr lang="en-US" dirty="0" err="1" smtClean="0"/>
              <a:t>EBSCOhost</a:t>
            </a:r>
            <a:r>
              <a:rPr lang="en-US" dirty="0" smtClean="0"/>
              <a:t> Web</a:t>
            </a:r>
          </a:p>
          <a:p>
            <a:r>
              <a:rPr lang="en-US" dirty="0" smtClean="0"/>
              <a:t>    EBSCO Student Research Center</a:t>
            </a:r>
          </a:p>
          <a:p>
            <a:r>
              <a:rPr lang="en-US" dirty="0" smtClean="0"/>
              <a:t>    EBSCO Points of View</a:t>
            </a:r>
          </a:p>
          <a:p>
            <a:r>
              <a:rPr lang="en-US" dirty="0" smtClean="0"/>
              <a:t>    GALE Databases (formerly </a:t>
            </a:r>
            <a:r>
              <a:rPr lang="en-US" dirty="0" err="1" smtClean="0"/>
              <a:t>Infotrac</a:t>
            </a:r>
            <a:r>
              <a:rPr lang="en-US" dirty="0" smtClean="0"/>
              <a:t>)</a:t>
            </a:r>
            <a:endParaRPr lang="en-US" dirty="0"/>
          </a:p>
        </p:txBody>
      </p:sp>
    </p:spTree>
    <p:extLst>
      <p:ext uri="{BB962C8B-B14F-4D97-AF65-F5344CB8AC3E}">
        <p14:creationId xmlns:p14="http://schemas.microsoft.com/office/powerpoint/2010/main" val="1584431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search my topic?</a:t>
            </a:r>
            <a:endParaRPr lang="en-US" dirty="0"/>
          </a:p>
        </p:txBody>
      </p:sp>
      <p:sp>
        <p:nvSpPr>
          <p:cNvPr id="3" name="Content Placeholder 2"/>
          <p:cNvSpPr>
            <a:spLocks noGrp="1"/>
          </p:cNvSpPr>
          <p:nvPr>
            <p:ph idx="1"/>
          </p:nvPr>
        </p:nvSpPr>
        <p:spPr/>
        <p:txBody>
          <a:bodyPr/>
          <a:lstStyle/>
          <a:p>
            <a:r>
              <a:rPr lang="en-US" dirty="0" smtClean="0"/>
              <a:t>Choose a database</a:t>
            </a:r>
          </a:p>
          <a:p>
            <a:r>
              <a:rPr lang="en-US" dirty="0" smtClean="0"/>
              <a:t>In the search box, type key words related to your topic</a:t>
            </a:r>
          </a:p>
        </p:txBody>
      </p:sp>
    </p:spTree>
    <p:extLst>
      <p:ext uri="{BB962C8B-B14F-4D97-AF65-F5344CB8AC3E}">
        <p14:creationId xmlns:p14="http://schemas.microsoft.com/office/powerpoint/2010/main" val="2240246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Censorship</a:t>
            </a:r>
            <a:endParaRPr lang="en-US" dirty="0"/>
          </a:p>
        </p:txBody>
      </p:sp>
      <p:sp>
        <p:nvSpPr>
          <p:cNvPr id="3" name="Content Placeholder 2"/>
          <p:cNvSpPr>
            <a:spLocks noGrp="1"/>
          </p:cNvSpPr>
          <p:nvPr>
            <p:ph idx="1"/>
          </p:nvPr>
        </p:nvSpPr>
        <p:spPr/>
        <p:txBody>
          <a:bodyPr/>
          <a:lstStyle/>
          <a:p>
            <a:r>
              <a:rPr lang="en-US" dirty="0" smtClean="0"/>
              <a:t>I chose the EBSCO Student Research Center</a:t>
            </a:r>
          </a:p>
          <a:p>
            <a:r>
              <a:rPr lang="en-US" dirty="0" smtClean="0"/>
              <a:t>In the search bar, I typed “censorship”</a:t>
            </a:r>
          </a:p>
          <a:p>
            <a:r>
              <a:rPr lang="en-US" dirty="0" smtClean="0"/>
              <a:t>In the options, I clicked “Full Text”</a:t>
            </a:r>
          </a:p>
          <a:p>
            <a:pPr lvl="1"/>
            <a:r>
              <a:rPr lang="en-US" dirty="0" smtClean="0"/>
              <a:t>This ensures that I will only get results that have the full article available</a:t>
            </a:r>
            <a:endParaRPr lang="en-US" dirty="0"/>
          </a:p>
        </p:txBody>
      </p:sp>
    </p:spTree>
    <p:extLst>
      <p:ext uri="{BB962C8B-B14F-4D97-AF65-F5344CB8AC3E}">
        <p14:creationId xmlns:p14="http://schemas.microsoft.com/office/powerpoint/2010/main" val="635858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 y="96982"/>
            <a:ext cx="7858897" cy="6608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693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086600" cy="731838"/>
          </a:xfrm>
        </p:spPr>
        <p:txBody>
          <a:bodyPr/>
          <a:lstStyle/>
          <a:p>
            <a:r>
              <a:rPr lang="en-US" dirty="0" smtClean="0"/>
              <a:t>Results – 5,556!!  </a:t>
            </a:r>
            <a:endParaRPr lang="en-US" dirty="0"/>
          </a:p>
        </p:txBody>
      </p:sp>
      <p:sp>
        <p:nvSpPr>
          <p:cNvPr id="3" name="Content Placeholder 2"/>
          <p:cNvSpPr>
            <a:spLocks noGrp="1"/>
          </p:cNvSpPr>
          <p:nvPr>
            <p:ph idx="1"/>
          </p:nvPr>
        </p:nvSpPr>
        <p:spPr/>
        <p:txBody>
          <a:bodyPr/>
          <a:lstStyle/>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66800"/>
            <a:ext cx="8823366"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267200" y="762000"/>
            <a:ext cx="4122717" cy="1323439"/>
          </a:xfrm>
          <a:prstGeom prst="rect">
            <a:avLst/>
          </a:prstGeom>
          <a:solidFill>
            <a:schemeClr val="accent1"/>
          </a:solidFill>
        </p:spPr>
        <p:txBody>
          <a:bodyPr wrap="square" rtlCol="0">
            <a:spAutoFit/>
          </a:bodyPr>
          <a:lstStyle/>
          <a:p>
            <a:pPr fontAlgn="base">
              <a:spcBef>
                <a:spcPct val="0"/>
              </a:spcBef>
              <a:spcAft>
                <a:spcPct val="0"/>
              </a:spcAft>
            </a:pPr>
            <a:r>
              <a:rPr lang="en-US" sz="2000" dirty="0">
                <a:solidFill>
                  <a:srgbClr val="2F2B20"/>
                </a:solidFill>
                <a:latin typeface="Arial" charset="0"/>
              </a:rPr>
              <a:t>I can choose to filter these by type of result or I can start searching through the results to find articles that are relevant to my topic.</a:t>
            </a:r>
          </a:p>
        </p:txBody>
      </p:sp>
    </p:spTree>
    <p:extLst>
      <p:ext uri="{BB962C8B-B14F-4D97-AF65-F5344CB8AC3E}">
        <p14:creationId xmlns:p14="http://schemas.microsoft.com/office/powerpoint/2010/main" val="45922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086600" cy="731838"/>
          </a:xfrm>
        </p:spPr>
        <p:txBody>
          <a:bodyPr/>
          <a:lstStyle/>
          <a:p>
            <a:r>
              <a:rPr lang="en-US" dirty="0" smtClean="0"/>
              <a:t>Choose an article</a:t>
            </a:r>
            <a:endParaRPr lang="en-US" dirty="0"/>
          </a:p>
        </p:txBody>
      </p:sp>
      <p:sp>
        <p:nvSpPr>
          <p:cNvPr id="3" name="Content Placeholder 2"/>
          <p:cNvSpPr>
            <a:spLocks noGrp="1"/>
          </p:cNvSpPr>
          <p:nvPr>
            <p:ph idx="1"/>
          </p:nvPr>
        </p:nvSpPr>
        <p:spPr/>
        <p:txBody>
          <a:bodyPr/>
          <a:lstStyle/>
          <a:p>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7924800" cy="5429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105400" y="3429000"/>
            <a:ext cx="3810000" cy="1200329"/>
          </a:xfrm>
          <a:prstGeom prst="rect">
            <a:avLst/>
          </a:prstGeom>
          <a:solidFill>
            <a:schemeClr val="accent2">
              <a:lumMod val="60000"/>
              <a:lumOff val="40000"/>
            </a:schemeClr>
          </a:solidFill>
        </p:spPr>
        <p:txBody>
          <a:bodyPr wrap="square" rtlCol="0">
            <a:spAutoFit/>
          </a:bodyPr>
          <a:lstStyle/>
          <a:p>
            <a:pPr fontAlgn="base">
              <a:spcBef>
                <a:spcPct val="0"/>
              </a:spcBef>
              <a:spcAft>
                <a:spcPct val="0"/>
              </a:spcAft>
            </a:pPr>
            <a:r>
              <a:rPr lang="en-US" dirty="0">
                <a:solidFill>
                  <a:srgbClr val="2F2B20"/>
                </a:solidFill>
                <a:latin typeface="Arial" charset="0"/>
              </a:rPr>
              <a:t>The ABSTRACT will give you a brief summary of the article so you can quickly decide if you want to keep it or keep searching.</a:t>
            </a:r>
          </a:p>
        </p:txBody>
      </p:sp>
      <p:sp>
        <p:nvSpPr>
          <p:cNvPr id="5" name="Down Arrow 4"/>
          <p:cNvSpPr/>
          <p:nvPr/>
        </p:nvSpPr>
        <p:spPr>
          <a:xfrm rot="1837555">
            <a:off x="5237060" y="4720338"/>
            <a:ext cx="685800" cy="704671"/>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Tree>
    <p:extLst>
      <p:ext uri="{BB962C8B-B14F-4D97-AF65-F5344CB8AC3E}">
        <p14:creationId xmlns:p14="http://schemas.microsoft.com/office/powerpoint/2010/main" val="68211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sp>
        <p:nvSpPr>
          <p:cNvPr id="3" name="Content Placeholder 2"/>
          <p:cNvSpPr>
            <a:spLocks noGrp="1"/>
          </p:cNvSpPr>
          <p:nvPr>
            <p:ph idx="1"/>
          </p:nvPr>
        </p:nvSpPr>
        <p:spPr>
          <a:xfrm>
            <a:off x="685800" y="2590800"/>
            <a:ext cx="6553200" cy="3935414"/>
          </a:xfrm>
        </p:spPr>
        <p:txBody>
          <a:bodyPr>
            <a:normAutofit/>
          </a:bodyPr>
          <a:lstStyle/>
          <a:p>
            <a:r>
              <a:rPr lang="en-US" sz="2800" dirty="0" smtClean="0"/>
              <a:t>You can do a number of things with the article</a:t>
            </a:r>
          </a:p>
          <a:p>
            <a:r>
              <a:rPr lang="en-US" sz="2800" dirty="0" smtClean="0"/>
              <a:t>If you do not have access to a printer, you can email the article to yourself to print later</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1389349"/>
            <a:ext cx="9193427"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392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086600" cy="731838"/>
          </a:xfrm>
        </p:spPr>
        <p:txBody>
          <a:bodyPr/>
          <a:lstStyle/>
          <a:p>
            <a:r>
              <a:rPr lang="en-US" dirty="0" smtClean="0"/>
              <a:t>Printing</a:t>
            </a:r>
            <a:endParaRPr lang="en-US" dirty="0"/>
          </a:p>
        </p:txBody>
      </p:sp>
      <p:sp>
        <p:nvSpPr>
          <p:cNvPr id="3" name="Content Placeholder 2"/>
          <p:cNvSpPr>
            <a:spLocks noGrp="1"/>
          </p:cNvSpPr>
          <p:nvPr>
            <p:ph idx="1"/>
          </p:nvPr>
        </p:nvSpPr>
        <p:spPr>
          <a:xfrm>
            <a:off x="498763" y="1143000"/>
            <a:ext cx="7765964" cy="4525963"/>
          </a:xfrm>
        </p:spPr>
        <p:txBody>
          <a:bodyPr>
            <a:normAutofit/>
          </a:bodyPr>
          <a:lstStyle/>
          <a:p>
            <a:r>
              <a:rPr lang="en-US" sz="2800" dirty="0" smtClean="0"/>
              <a:t>When you click print, you will see the option to estimate # of pages – DO THIS!!  Don’t print 45 page articles!</a:t>
            </a:r>
          </a:p>
          <a:p>
            <a:r>
              <a:rPr lang="en-US" sz="2800" dirty="0" smtClean="0"/>
              <a:t>On the right, you will see “Citation Format” </a:t>
            </a:r>
          </a:p>
          <a:p>
            <a:r>
              <a:rPr lang="en-US" sz="2800" dirty="0" smtClean="0"/>
              <a:t>Choose MLA</a:t>
            </a:r>
          </a:p>
          <a:p>
            <a:r>
              <a:rPr lang="en-US" sz="2800" dirty="0" smtClean="0"/>
              <a:t>Click Print</a:t>
            </a:r>
            <a:endParaRPr lang="en-US" sz="28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527" y="4267200"/>
            <a:ext cx="8292437" cy="242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8036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a: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339485"/>
            <a:ext cx="9095509" cy="4096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60994" y="609600"/>
            <a:ext cx="5181600" cy="1384995"/>
          </a:xfrm>
          <a:prstGeom prst="rect">
            <a:avLst/>
          </a:prstGeom>
          <a:noFill/>
        </p:spPr>
        <p:txBody>
          <a:bodyPr wrap="square" rtlCol="0">
            <a:spAutoFit/>
          </a:bodyPr>
          <a:lstStyle/>
          <a:p>
            <a:pPr fontAlgn="base">
              <a:spcBef>
                <a:spcPct val="0"/>
              </a:spcBef>
              <a:spcAft>
                <a:spcPct val="0"/>
              </a:spcAft>
            </a:pPr>
            <a:r>
              <a:rPr lang="en-US" sz="2800" dirty="0">
                <a:solidFill>
                  <a:srgbClr val="2F2B20"/>
                </a:solidFill>
                <a:latin typeface="Arial" charset="0"/>
              </a:rPr>
              <a:t>The database formats the citation for your Works Cited page FOR YOU!! </a:t>
            </a:r>
            <a:r>
              <a:rPr lang="en-US" sz="2800" dirty="0">
                <a:solidFill>
                  <a:srgbClr val="2F2B20"/>
                </a:solidFill>
                <a:latin typeface="Arial" charset="0"/>
                <a:sym typeface="Wingdings" pitchFamily="2" charset="2"/>
              </a:rPr>
              <a:t></a:t>
            </a:r>
            <a:endParaRPr lang="en-US" sz="2800" dirty="0">
              <a:solidFill>
                <a:srgbClr val="2F2B20"/>
              </a:solidFill>
              <a:latin typeface="Arial" charset="0"/>
            </a:endParaRPr>
          </a:p>
        </p:txBody>
      </p:sp>
      <p:sp>
        <p:nvSpPr>
          <p:cNvPr id="5" name="Right Arrow 4"/>
          <p:cNvSpPr/>
          <p:nvPr/>
        </p:nvSpPr>
        <p:spPr>
          <a:xfrm rot="8482534">
            <a:off x="5398761" y="2149386"/>
            <a:ext cx="2743200" cy="17526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Tree>
    <p:extLst>
      <p:ext uri="{BB962C8B-B14F-4D97-AF65-F5344CB8AC3E}">
        <p14:creationId xmlns:p14="http://schemas.microsoft.com/office/powerpoint/2010/main" val="354071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the Author?</a:t>
            </a:r>
            <a:endParaRPr lang="en-US" dirty="0"/>
          </a:p>
        </p:txBody>
      </p:sp>
      <p:sp>
        <p:nvSpPr>
          <p:cNvPr id="3" name="Content Placeholder 2"/>
          <p:cNvSpPr>
            <a:spLocks noGrp="1"/>
          </p:cNvSpPr>
          <p:nvPr>
            <p:ph idx="1"/>
          </p:nvPr>
        </p:nvSpPr>
        <p:spPr/>
        <p:txBody>
          <a:bodyPr/>
          <a:lstStyle/>
          <a:p>
            <a:r>
              <a:rPr lang="en-US" dirty="0"/>
              <a:t>Credible sources are written by authors respected in their fields of study. Responsible, credible authors will cite their sources so that you can check the accuracy of and support for what they've written. (This is also a good way to find more sources for your own research.)</a:t>
            </a:r>
          </a:p>
        </p:txBody>
      </p:sp>
    </p:spTree>
    <p:extLst>
      <p:ext uri="{BB962C8B-B14F-4D97-AF65-F5344CB8AC3E}">
        <p14:creationId xmlns:p14="http://schemas.microsoft.com/office/powerpoint/2010/main" val="3351576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Today…and beyond</a:t>
            </a:r>
            <a:endParaRPr lang="en-US" dirty="0"/>
          </a:p>
        </p:txBody>
      </p:sp>
      <p:sp>
        <p:nvSpPr>
          <p:cNvPr id="3" name="Content Placeholder 2"/>
          <p:cNvSpPr>
            <a:spLocks noGrp="1"/>
          </p:cNvSpPr>
          <p:nvPr>
            <p:ph idx="1"/>
          </p:nvPr>
        </p:nvSpPr>
        <p:spPr>
          <a:xfrm>
            <a:off x="304800" y="1371600"/>
            <a:ext cx="8077200" cy="5410200"/>
          </a:xfrm>
        </p:spPr>
        <p:txBody>
          <a:bodyPr>
            <a:normAutofit/>
          </a:bodyPr>
          <a:lstStyle/>
          <a:p>
            <a:r>
              <a:rPr lang="en-US" sz="2400" dirty="0" smtClean="0"/>
              <a:t>You will have the rest of the hour to work on your topic brainstorm sheet</a:t>
            </a:r>
          </a:p>
          <a:p>
            <a:r>
              <a:rPr lang="en-US" sz="2400" dirty="0" smtClean="0"/>
              <a:t>On Thursday:</a:t>
            </a:r>
          </a:p>
          <a:p>
            <a:pPr lvl="1"/>
            <a:r>
              <a:rPr lang="en-US" sz="2400" dirty="0" smtClean="0"/>
              <a:t>You will be typing a 1 page topic proposal</a:t>
            </a:r>
          </a:p>
          <a:p>
            <a:pPr lvl="1"/>
            <a:r>
              <a:rPr lang="en-US" sz="2400" dirty="0" smtClean="0"/>
              <a:t>In your topic proposal you should have:</a:t>
            </a:r>
          </a:p>
          <a:p>
            <a:pPr lvl="2"/>
            <a:r>
              <a:rPr lang="en-US" sz="2000" dirty="0" smtClean="0"/>
              <a:t>1 paragraph describing the personal connection to your topic</a:t>
            </a:r>
          </a:p>
          <a:p>
            <a:pPr lvl="2"/>
            <a:r>
              <a:rPr lang="en-US" sz="2000" dirty="0" smtClean="0"/>
              <a:t>1-2 paragraphs detailing your informative topic and what you already know about that topic</a:t>
            </a:r>
            <a:endParaRPr lang="en-US" sz="2000" dirty="0"/>
          </a:p>
          <a:p>
            <a:pPr lvl="2"/>
            <a:r>
              <a:rPr lang="en-US" sz="2000" dirty="0" smtClean="0"/>
              <a:t>1 paragraph explaining how you are going to research further information – what source will you use?  Be specific.</a:t>
            </a:r>
          </a:p>
        </p:txBody>
      </p:sp>
    </p:spTree>
    <p:extLst>
      <p:ext uri="{BB962C8B-B14F-4D97-AF65-F5344CB8AC3E}">
        <p14:creationId xmlns:p14="http://schemas.microsoft.com/office/powerpoint/2010/main" val="1160638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Tomorrow:</a:t>
            </a:r>
            <a:endParaRPr lang="en-US" dirty="0"/>
          </a:p>
        </p:txBody>
      </p:sp>
      <p:sp>
        <p:nvSpPr>
          <p:cNvPr id="3" name="Content Placeholder 2"/>
          <p:cNvSpPr>
            <a:spLocks noGrp="1"/>
          </p:cNvSpPr>
          <p:nvPr>
            <p:ph idx="1"/>
          </p:nvPr>
        </p:nvSpPr>
        <p:spPr>
          <a:xfrm>
            <a:off x="457200" y="1295400"/>
            <a:ext cx="7620000" cy="4800600"/>
          </a:xfrm>
        </p:spPr>
        <p:txBody>
          <a:bodyPr>
            <a:noAutofit/>
          </a:bodyPr>
          <a:lstStyle/>
          <a:p>
            <a:pPr lvl="1"/>
            <a:r>
              <a:rPr lang="en-US" sz="3200" dirty="0" smtClean="0"/>
              <a:t>You </a:t>
            </a:r>
            <a:r>
              <a:rPr lang="en-US" sz="3200" dirty="0"/>
              <a:t>will be typing a 1 page topic proposal</a:t>
            </a:r>
          </a:p>
          <a:p>
            <a:pPr lvl="1"/>
            <a:r>
              <a:rPr lang="en-US" sz="3200" dirty="0"/>
              <a:t>In your topic proposal you should have:</a:t>
            </a:r>
          </a:p>
          <a:p>
            <a:pPr lvl="2"/>
            <a:r>
              <a:rPr lang="en-US" sz="2800" dirty="0"/>
              <a:t>1 paragraph describing the personal connection to your topic</a:t>
            </a:r>
          </a:p>
          <a:p>
            <a:pPr lvl="2"/>
            <a:r>
              <a:rPr lang="en-US" sz="2800" dirty="0"/>
              <a:t>1-2 paragraphs detailing your informative topic and what you already know about that topic</a:t>
            </a:r>
          </a:p>
          <a:p>
            <a:pPr lvl="2"/>
            <a:r>
              <a:rPr lang="en-US" sz="2800" dirty="0"/>
              <a:t>1 paragraph explaining how you are going to research further information – what source will you use?  Be specific.</a:t>
            </a:r>
          </a:p>
          <a:p>
            <a:endParaRPr lang="en-US" sz="2800" dirty="0"/>
          </a:p>
        </p:txBody>
      </p:sp>
    </p:spTree>
    <p:extLst>
      <p:ext uri="{BB962C8B-B14F-4D97-AF65-F5344CB8AC3E}">
        <p14:creationId xmlns:p14="http://schemas.microsoft.com/office/powerpoint/2010/main" val="2065648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recent is the source?</a:t>
            </a:r>
            <a:endParaRPr lang="en-US" dirty="0"/>
          </a:p>
        </p:txBody>
      </p:sp>
      <p:sp>
        <p:nvSpPr>
          <p:cNvPr id="3" name="Content Placeholder 2"/>
          <p:cNvSpPr>
            <a:spLocks noGrp="1"/>
          </p:cNvSpPr>
          <p:nvPr>
            <p:ph idx="1"/>
          </p:nvPr>
        </p:nvSpPr>
        <p:spPr/>
        <p:txBody>
          <a:bodyPr/>
          <a:lstStyle/>
          <a:p>
            <a:r>
              <a:rPr lang="en-US" dirty="0"/>
              <a:t>The choice to seek recent sources depends on your topic. While sources on the American Civil War may be decades old and still contain accurate information, sources on information technologies, or other areas that are experiencing rapid changes, need to be much more current.</a:t>
            </a:r>
          </a:p>
        </p:txBody>
      </p:sp>
    </p:spTree>
    <p:extLst>
      <p:ext uri="{BB962C8B-B14F-4D97-AF65-F5344CB8AC3E}">
        <p14:creationId xmlns:p14="http://schemas.microsoft.com/office/powerpoint/2010/main" val="3324994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author’s purpose?</a:t>
            </a:r>
            <a:endParaRPr lang="en-US" dirty="0"/>
          </a:p>
        </p:txBody>
      </p:sp>
      <p:sp>
        <p:nvSpPr>
          <p:cNvPr id="3" name="Content Placeholder 2"/>
          <p:cNvSpPr>
            <a:spLocks noGrp="1"/>
          </p:cNvSpPr>
          <p:nvPr>
            <p:ph idx="1"/>
          </p:nvPr>
        </p:nvSpPr>
        <p:spPr/>
        <p:txBody>
          <a:bodyPr>
            <a:normAutofit/>
          </a:bodyPr>
          <a:lstStyle/>
          <a:p>
            <a:r>
              <a:rPr lang="en-US" dirty="0"/>
              <a:t>When deciding which sources to use, you should take the purpose or point of view of the author into consideration. Is the author presenting a neutral, objective view of a topic? Or is the author advocating one specific view of a topic? Who is funding the research or writing of this source? A source written from a particular point of view </a:t>
            </a:r>
            <a:r>
              <a:rPr lang="en-US" b="1" dirty="0"/>
              <a:t>may</a:t>
            </a:r>
            <a:r>
              <a:rPr lang="en-US" dirty="0"/>
              <a:t> be credible; however, you need to be careful that your sources don't limit your coverage of a topic to one side of a debate.</a:t>
            </a:r>
          </a:p>
        </p:txBody>
      </p:sp>
    </p:spTree>
    <p:extLst>
      <p:ext uri="{BB962C8B-B14F-4D97-AF65-F5344CB8AC3E}">
        <p14:creationId xmlns:p14="http://schemas.microsoft.com/office/powerpoint/2010/main" val="865226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type of source does your audience value?</a:t>
            </a:r>
            <a:endParaRPr lang="en-US" dirty="0"/>
          </a:p>
        </p:txBody>
      </p:sp>
      <p:sp>
        <p:nvSpPr>
          <p:cNvPr id="3" name="Content Placeholder 2"/>
          <p:cNvSpPr>
            <a:spLocks noGrp="1"/>
          </p:cNvSpPr>
          <p:nvPr>
            <p:ph idx="1"/>
          </p:nvPr>
        </p:nvSpPr>
        <p:spPr/>
        <p:txBody>
          <a:bodyPr>
            <a:normAutofit/>
          </a:bodyPr>
          <a:lstStyle/>
          <a:p>
            <a:r>
              <a:rPr lang="en-US" dirty="0"/>
              <a:t> If you are writing for a professional or academic audience, they may value peer-reviewed journals as the most credible sources of information. If you are writing for a group of residents in your hometown, they might be more comfortable with mainstream sources, such as </a:t>
            </a:r>
            <a:r>
              <a:rPr lang="en-US" i="1" dirty="0"/>
              <a:t>Time</a:t>
            </a:r>
            <a:r>
              <a:rPr lang="en-US" dirty="0"/>
              <a:t> or </a:t>
            </a:r>
            <a:r>
              <a:rPr lang="en-US" i="1" dirty="0"/>
              <a:t>Newsweek</a:t>
            </a:r>
            <a:r>
              <a:rPr lang="en-US" dirty="0"/>
              <a:t>. A younger audience may be more accepting of information found on the Internet than an older audience might be.</a:t>
            </a:r>
          </a:p>
        </p:txBody>
      </p:sp>
    </p:spTree>
    <p:extLst>
      <p:ext uri="{BB962C8B-B14F-4D97-AF65-F5344CB8AC3E}">
        <p14:creationId xmlns:p14="http://schemas.microsoft.com/office/powerpoint/2010/main" val="1069124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especially careful when evaluating internet sources!</a:t>
            </a:r>
            <a:endParaRPr lang="en-US" dirty="0"/>
          </a:p>
        </p:txBody>
      </p:sp>
      <p:sp>
        <p:nvSpPr>
          <p:cNvPr id="3" name="Content Placeholder 2"/>
          <p:cNvSpPr>
            <a:spLocks noGrp="1"/>
          </p:cNvSpPr>
          <p:nvPr>
            <p:ph idx="1"/>
          </p:nvPr>
        </p:nvSpPr>
        <p:spPr/>
        <p:txBody>
          <a:bodyPr>
            <a:normAutofit/>
          </a:bodyPr>
          <a:lstStyle/>
          <a:p>
            <a:r>
              <a:rPr lang="en-US" dirty="0"/>
              <a:t>Never use Web sites where an author cannot be determined, unless the site is associated with a reputable institution such as a respected university, a credible media outlet, government program or department, or well-known non-governmental organizations. Beware of using sites </a:t>
            </a:r>
            <a:r>
              <a:rPr lang="en-US" dirty="0" smtClean="0"/>
              <a:t>like </a:t>
            </a:r>
            <a:r>
              <a:rPr lang="en-US" i="1" dirty="0" smtClean="0"/>
              <a:t>Wikipedia</a:t>
            </a:r>
            <a:r>
              <a:rPr lang="en-US" dirty="0"/>
              <a:t>, which are collaboratively developed by users. Because anyone can add or change content, the validity of information on such sites may not meet the standards for academic research.</a:t>
            </a:r>
          </a:p>
        </p:txBody>
      </p:sp>
    </p:spTree>
    <p:extLst>
      <p:ext uri="{BB962C8B-B14F-4D97-AF65-F5344CB8AC3E}">
        <p14:creationId xmlns:p14="http://schemas.microsoft.com/office/powerpoint/2010/main" val="230705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Credible sources</a:t>
            </a:r>
            <a:endParaRPr lang="en-US" dirty="0"/>
          </a:p>
        </p:txBody>
      </p:sp>
      <p:sp>
        <p:nvSpPr>
          <p:cNvPr id="3" name="Content Placeholder 2"/>
          <p:cNvSpPr>
            <a:spLocks noGrp="1"/>
          </p:cNvSpPr>
          <p:nvPr>
            <p:ph idx="1"/>
          </p:nvPr>
        </p:nvSpPr>
        <p:spPr/>
        <p:txBody>
          <a:bodyPr/>
          <a:lstStyle/>
          <a:p>
            <a:r>
              <a:rPr lang="en-US" dirty="0" smtClean="0">
                <a:hlinkClick r:id="rId3"/>
              </a:rPr>
              <a:t>http://www.usa.gov/</a:t>
            </a:r>
            <a:endParaRPr lang="en-US" dirty="0" smtClean="0"/>
          </a:p>
          <a:p>
            <a:r>
              <a:rPr lang="en-US" dirty="0" smtClean="0">
                <a:hlinkClick r:id="rId4"/>
              </a:rPr>
              <a:t>http://www.bbc.co.uk/</a:t>
            </a:r>
            <a:endParaRPr lang="en-US" dirty="0" smtClean="0"/>
          </a:p>
          <a:p>
            <a:r>
              <a:rPr lang="en-US" dirty="0" smtClean="0">
                <a:hlinkClick r:id="rId5"/>
              </a:rPr>
              <a:t>www.si.edu/</a:t>
            </a:r>
            <a:endParaRPr lang="en-US" dirty="0" smtClean="0"/>
          </a:p>
          <a:p>
            <a:r>
              <a:rPr lang="en-US" dirty="0" smtClean="0">
                <a:hlinkClick r:id="rId6"/>
              </a:rPr>
              <a:t>www.Infoplease.com</a:t>
            </a:r>
            <a:r>
              <a:rPr lang="en-US" dirty="0" smtClean="0"/>
              <a:t>/</a:t>
            </a:r>
          </a:p>
          <a:p>
            <a:endParaRPr lang="en-US" dirty="0" smtClean="0"/>
          </a:p>
          <a:p>
            <a:endParaRPr lang="en-US" dirty="0" smtClean="0"/>
          </a:p>
          <a:p>
            <a:endParaRPr lang="en-US" dirty="0" smtClean="0"/>
          </a:p>
          <a:p>
            <a:pPr marL="0" indent="0">
              <a:buNone/>
            </a:pPr>
            <a:endParaRPr lang="en-US" dirty="0" smtClean="0"/>
          </a:p>
        </p:txBody>
      </p:sp>
    </p:spTree>
    <p:extLst>
      <p:ext uri="{BB962C8B-B14F-4D97-AF65-F5344CB8AC3E}">
        <p14:creationId xmlns:p14="http://schemas.microsoft.com/office/powerpoint/2010/main" val="1189937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Questionable sources</a:t>
            </a:r>
            <a:endParaRPr lang="en-US" dirty="0"/>
          </a:p>
        </p:txBody>
      </p:sp>
      <p:sp>
        <p:nvSpPr>
          <p:cNvPr id="3" name="Content Placeholder 2"/>
          <p:cNvSpPr>
            <a:spLocks noGrp="1"/>
          </p:cNvSpPr>
          <p:nvPr>
            <p:ph idx="1"/>
          </p:nvPr>
        </p:nvSpPr>
        <p:spPr/>
        <p:txBody>
          <a:bodyPr/>
          <a:lstStyle/>
          <a:p>
            <a:r>
              <a:rPr lang="en-US" dirty="0" smtClean="0">
                <a:hlinkClick r:id="rId2"/>
              </a:rPr>
              <a:t>www.wikipedia.com</a:t>
            </a:r>
            <a:endParaRPr lang="en-US" dirty="0" smtClean="0"/>
          </a:p>
          <a:p>
            <a:r>
              <a:rPr lang="en-US" dirty="0" smtClean="0">
                <a:hlinkClick r:id="rId3"/>
              </a:rPr>
              <a:t>www.tmz.com</a:t>
            </a:r>
            <a:endParaRPr lang="en-US" dirty="0" smtClean="0"/>
          </a:p>
          <a:p>
            <a:r>
              <a:rPr lang="en-US" dirty="0" smtClean="0">
                <a:hlinkClick r:id="rId4"/>
              </a:rPr>
              <a:t>http://www.nationalenquirer.com/</a:t>
            </a:r>
            <a:endParaRPr lang="en-US" dirty="0" smtClean="0"/>
          </a:p>
          <a:p>
            <a:r>
              <a:rPr lang="en-US" dirty="0" smtClean="0"/>
              <a:t>Also, make sure your “news” site is not satirical in nature:</a:t>
            </a:r>
          </a:p>
          <a:p>
            <a:pPr lvl="1"/>
            <a:r>
              <a:rPr lang="en-US" dirty="0" smtClean="0">
                <a:hlinkClick r:id="rId5"/>
              </a:rPr>
              <a:t>www.theonion.com</a:t>
            </a:r>
            <a:endParaRPr lang="en-US" dirty="0" smtClean="0"/>
          </a:p>
          <a:p>
            <a:pPr lvl="1"/>
            <a:r>
              <a:rPr lang="en-US" dirty="0" smtClean="0">
                <a:hlinkClick r:id="rId6"/>
              </a:rPr>
              <a:t>http://dailycurrant.com/</a:t>
            </a:r>
            <a:endParaRPr lang="en-US" dirty="0" smtClean="0"/>
          </a:p>
          <a:p>
            <a:pPr lvl="1"/>
            <a:endParaRPr lang="en-US" dirty="0"/>
          </a:p>
          <a:p>
            <a:pPr lvl="1"/>
            <a:r>
              <a:rPr lang="en-US" dirty="0">
                <a:hlinkClick r:id="rId7"/>
              </a:rPr>
              <a:t>https://</a:t>
            </a:r>
            <a:r>
              <a:rPr lang="en-US" dirty="0" smtClean="0">
                <a:hlinkClick r:id="rId7"/>
              </a:rPr>
              <a:t>www.youtube.com/watch?v=AFEwwG7rq0E</a:t>
            </a:r>
            <a:endParaRPr lang="en-US" dirty="0" smtClean="0"/>
          </a:p>
          <a:p>
            <a:pPr lvl="1"/>
            <a:endParaRPr lang="en-US" dirty="0" smtClean="0"/>
          </a:p>
        </p:txBody>
      </p:sp>
    </p:spTree>
    <p:extLst>
      <p:ext uri="{BB962C8B-B14F-4D97-AF65-F5344CB8AC3E}">
        <p14:creationId xmlns:p14="http://schemas.microsoft.com/office/powerpoint/2010/main" val="4024063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Scholarly Journal Articles</a:t>
            </a:r>
            <a:endParaRPr lang="en-US" dirty="0"/>
          </a:p>
        </p:txBody>
      </p:sp>
      <p:sp>
        <p:nvSpPr>
          <p:cNvPr id="2051" name="Rectangle 3"/>
          <p:cNvSpPr>
            <a:spLocks noGrp="1" noChangeArrowheads="1"/>
          </p:cNvSpPr>
          <p:nvPr>
            <p:ph type="subTitle" idx="1"/>
          </p:nvPr>
        </p:nvSpPr>
        <p:spPr/>
        <p:txBody>
          <a:bodyPr/>
          <a:lstStyle/>
          <a:p>
            <a:endParaRPr lang="en-US" dirty="0"/>
          </a:p>
        </p:txBody>
      </p:sp>
    </p:spTree>
    <p:extLst>
      <p:ext uri="{BB962C8B-B14F-4D97-AF65-F5344CB8AC3E}">
        <p14:creationId xmlns:p14="http://schemas.microsoft.com/office/powerpoint/2010/main" val="14472359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TotalTime>
  <Words>847</Words>
  <Application>Microsoft Office PowerPoint</Application>
  <PresentationFormat>On-screen Show (4:3)</PresentationFormat>
  <Paragraphs>79</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Evaluating Credible Sources</vt:lpstr>
      <vt:lpstr>Who is the Author?</vt:lpstr>
      <vt:lpstr>How recent is the source?</vt:lpstr>
      <vt:lpstr>What is the author’s purpose?</vt:lpstr>
      <vt:lpstr>What type of source does your audience value?</vt:lpstr>
      <vt:lpstr>Be especially careful when evaluating internet sources!</vt:lpstr>
      <vt:lpstr>Credible sources</vt:lpstr>
      <vt:lpstr>Questionable sources</vt:lpstr>
      <vt:lpstr>Scholarly Journal Articles</vt:lpstr>
      <vt:lpstr>WHAT is a scholarly journal?</vt:lpstr>
      <vt:lpstr>WHERE do I find scholarly journals?</vt:lpstr>
      <vt:lpstr>HOW do I search my topic?</vt:lpstr>
      <vt:lpstr>Example - Censorship</vt:lpstr>
      <vt:lpstr>PowerPoint Presentation</vt:lpstr>
      <vt:lpstr>Results – 5,556!!  </vt:lpstr>
      <vt:lpstr>Choose an article</vt:lpstr>
      <vt:lpstr>Options!</vt:lpstr>
      <vt:lpstr>Printing</vt:lpstr>
      <vt:lpstr>Look! </vt:lpstr>
      <vt:lpstr>Today…and beyond</vt:lpstr>
      <vt:lpstr>Tomorrow:</vt:lpstr>
    </vt:vector>
  </TitlesOfParts>
  <Company>Rochester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Credible Sources</dc:title>
  <dc:creator>ARKO, MICHELE</dc:creator>
  <cp:lastModifiedBy>RPS User</cp:lastModifiedBy>
  <cp:revision>16</cp:revision>
  <dcterms:created xsi:type="dcterms:W3CDTF">2014-04-06T16:30:46Z</dcterms:created>
  <dcterms:modified xsi:type="dcterms:W3CDTF">2016-10-26T20:02:11Z</dcterms:modified>
</cp:coreProperties>
</file>