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6" r:id="rId4"/>
    <p:sldId id="257" r:id="rId5"/>
    <p:sldId id="258" r:id="rId6"/>
    <p:sldId id="259" r:id="rId7"/>
    <p:sldId id="260" r:id="rId8"/>
    <p:sldId id="261" r:id="rId9"/>
    <p:sldId id="262" r:id="rId10"/>
    <p:sldId id="265"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67C6D21-2690-4FDD-99FF-D8E8D3CAA667}" type="datetimeFigureOut">
              <a:rPr lang="en-US" smtClean="0"/>
              <a:t>10/4/2016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78B6BA-9019-43DD-97C2-F0839E643EF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7C6D21-2690-4FDD-99FF-D8E8D3CAA667}"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8B6BA-9019-43DD-97C2-F0839E643E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478B6BA-9019-43DD-97C2-F0839E643EF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7C6D21-2690-4FDD-99FF-D8E8D3CAA667}"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67C6D21-2690-4FDD-99FF-D8E8D3CAA667}"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478B6BA-9019-43DD-97C2-F0839E643EF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67C6D21-2690-4FDD-99FF-D8E8D3CAA667}" type="datetimeFigureOut">
              <a:rPr lang="en-US" smtClean="0"/>
              <a:t>10/4/2016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78B6BA-9019-43DD-97C2-F0839E643EF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67C6D21-2690-4FDD-99FF-D8E8D3CAA667}"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8B6BA-9019-43DD-97C2-F0839E643EF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7C6D21-2690-4FDD-99FF-D8E8D3CAA667}" type="datetimeFigureOut">
              <a:rPr lang="en-US" smtClean="0"/>
              <a:t>10/4/2016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478B6BA-9019-43DD-97C2-F0839E643EF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7C6D21-2690-4FDD-99FF-D8E8D3CAA667}"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478B6BA-9019-43DD-97C2-F0839E643E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67C6D21-2690-4FDD-99FF-D8E8D3CAA667}"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478B6BA-9019-43DD-97C2-F0839E643E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478B6BA-9019-43DD-97C2-F0839E643EF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67C6D21-2690-4FDD-99FF-D8E8D3CAA667}" type="datetimeFigureOut">
              <a:rPr lang="en-US" smtClean="0"/>
              <a:t>10/4/2016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478B6BA-9019-43DD-97C2-F0839E643EF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67C6D21-2690-4FDD-99FF-D8E8D3CAA667}" type="datetimeFigureOut">
              <a:rPr lang="en-US" smtClean="0"/>
              <a:t>10/4/2016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67C6D21-2690-4FDD-99FF-D8E8D3CAA667}" type="datetimeFigureOut">
              <a:rPr lang="en-US" smtClean="0"/>
              <a:t>10/4/2016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478B6BA-9019-43DD-97C2-F0839E643EF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plc.org/multimedia/117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solidFill>
                  <a:schemeClr val="tx1"/>
                </a:solidFill>
              </a:rPr>
              <a:t>Student Journalists</a:t>
            </a:r>
            <a:endParaRPr lang="en-US" sz="2800" dirty="0">
              <a:solidFill>
                <a:schemeClr val="tx1"/>
              </a:solidFill>
            </a:endParaRPr>
          </a:p>
        </p:txBody>
      </p:sp>
      <p:sp>
        <p:nvSpPr>
          <p:cNvPr id="2" name="Title 1"/>
          <p:cNvSpPr>
            <a:spLocks noGrp="1"/>
          </p:cNvSpPr>
          <p:nvPr>
            <p:ph type="ctrTitle"/>
          </p:nvPr>
        </p:nvSpPr>
        <p:spPr/>
        <p:txBody>
          <a:bodyPr/>
          <a:lstStyle/>
          <a:p>
            <a:r>
              <a:rPr lang="en-US" dirty="0" smtClean="0"/>
              <a:t>1</a:t>
            </a:r>
            <a:r>
              <a:rPr lang="en-US" baseline="30000" dirty="0" smtClean="0"/>
              <a:t>st</a:t>
            </a:r>
            <a:r>
              <a:rPr lang="en-US" dirty="0" smtClean="0"/>
              <a:t> Amendment Rights</a:t>
            </a:r>
            <a:endParaRPr lang="en-US" dirty="0"/>
          </a:p>
        </p:txBody>
      </p:sp>
    </p:spTree>
    <p:extLst>
      <p:ext uri="{BB962C8B-B14F-4D97-AF65-F5344CB8AC3E}">
        <p14:creationId xmlns:p14="http://schemas.microsoft.com/office/powerpoint/2010/main" val="2115381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 Press Law Center</a:t>
            </a:r>
            <a:endParaRPr lang="en-US" dirty="0"/>
          </a:p>
        </p:txBody>
      </p:sp>
      <p:sp>
        <p:nvSpPr>
          <p:cNvPr id="6" name="Content Placeholder 5"/>
          <p:cNvSpPr>
            <a:spLocks noGrp="1"/>
          </p:cNvSpPr>
          <p:nvPr>
            <p:ph sz="quarter" idx="1"/>
          </p:nvPr>
        </p:nvSpPr>
        <p:spPr/>
        <p:txBody>
          <a:bodyPr/>
          <a:lstStyle/>
          <a:p>
            <a:r>
              <a:rPr lang="en-US" dirty="0" smtClean="0"/>
              <a:t>SPLC.org</a:t>
            </a:r>
          </a:p>
          <a:p>
            <a:r>
              <a:rPr lang="en-US" dirty="0" smtClean="0"/>
              <a:t>Monthly Podcasts addressing student press issues (mostly college related).</a:t>
            </a:r>
          </a:p>
          <a:p>
            <a:r>
              <a:rPr lang="en-US" dirty="0" smtClean="0"/>
              <a:t>December 2015 – Student 1</a:t>
            </a:r>
            <a:r>
              <a:rPr lang="en-US" baseline="30000" dirty="0" smtClean="0"/>
              <a:t>st</a:t>
            </a:r>
            <a:r>
              <a:rPr lang="en-US" dirty="0" smtClean="0"/>
              <a:t> Amendment Rights in Schools</a:t>
            </a:r>
          </a:p>
          <a:p>
            <a:r>
              <a:rPr lang="en-US" dirty="0">
                <a:hlinkClick r:id="rId2"/>
              </a:rPr>
              <a:t>http://</a:t>
            </a:r>
            <a:r>
              <a:rPr lang="en-US" dirty="0" smtClean="0">
                <a:hlinkClick r:id="rId2"/>
              </a:rPr>
              <a:t>www.splc.org/multimedia/1176</a:t>
            </a:r>
            <a:endParaRPr lang="en-US" dirty="0" smtClean="0"/>
          </a:p>
          <a:p>
            <a:endParaRPr lang="en-US" dirty="0"/>
          </a:p>
        </p:txBody>
      </p:sp>
    </p:spTree>
    <p:extLst>
      <p:ext uri="{BB962C8B-B14F-4D97-AF65-F5344CB8AC3E}">
        <p14:creationId xmlns:p14="http://schemas.microsoft.com/office/powerpoint/2010/main" val="518452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Laws and Rights</a:t>
            </a:r>
            <a:endParaRPr lang="en-US" dirty="0"/>
          </a:p>
        </p:txBody>
      </p:sp>
      <p:sp>
        <p:nvSpPr>
          <p:cNvPr id="3" name="Title 2"/>
          <p:cNvSpPr>
            <a:spLocks noGrp="1"/>
          </p:cNvSpPr>
          <p:nvPr>
            <p:ph type="title"/>
          </p:nvPr>
        </p:nvSpPr>
        <p:spPr/>
        <p:txBody>
          <a:bodyPr/>
          <a:lstStyle/>
          <a:p>
            <a:r>
              <a:rPr lang="en-US" dirty="0" smtClean="0"/>
              <a:t>Student Press</a:t>
            </a:r>
            <a:endParaRPr lang="en-US" dirty="0"/>
          </a:p>
        </p:txBody>
      </p:sp>
      <p:sp>
        <p:nvSpPr>
          <p:cNvPr id="4" name="TextBox 3"/>
          <p:cNvSpPr txBox="1"/>
          <p:nvPr/>
        </p:nvSpPr>
        <p:spPr>
          <a:xfrm>
            <a:off x="2133600" y="3733800"/>
            <a:ext cx="4800600" cy="1200329"/>
          </a:xfrm>
          <a:prstGeom prst="rect">
            <a:avLst/>
          </a:prstGeom>
          <a:noFill/>
        </p:spPr>
        <p:txBody>
          <a:bodyPr wrap="square" rtlCol="0">
            <a:spAutoFit/>
          </a:bodyPr>
          <a:lstStyle/>
          <a:p>
            <a:r>
              <a:rPr lang="en-US" dirty="0" smtClean="0"/>
              <a:t>Handouts: 1</a:t>
            </a:r>
            <a:r>
              <a:rPr lang="en-US" baseline="30000" dirty="0" smtClean="0"/>
              <a:t>st</a:t>
            </a:r>
            <a:r>
              <a:rPr lang="en-US" dirty="0" smtClean="0"/>
              <a:t> Amendment and Censorship</a:t>
            </a:r>
          </a:p>
          <a:p>
            <a:r>
              <a:rPr lang="en-US" dirty="0"/>
              <a:t>	</a:t>
            </a:r>
            <a:r>
              <a:rPr lang="en-US" dirty="0" smtClean="0"/>
              <a:t>    Confidentiality and Shield Law</a:t>
            </a:r>
          </a:p>
          <a:p>
            <a:r>
              <a:rPr lang="en-US" dirty="0"/>
              <a:t>	</a:t>
            </a:r>
            <a:r>
              <a:rPr lang="en-US" dirty="0" smtClean="0"/>
              <a:t>    Libel and Privacy</a:t>
            </a:r>
          </a:p>
          <a:p>
            <a:r>
              <a:rPr lang="en-US" dirty="0"/>
              <a:t>	</a:t>
            </a:r>
            <a:r>
              <a:rPr lang="en-US" dirty="0" smtClean="0"/>
              <a:t>    Copyright and Fair Use</a:t>
            </a:r>
            <a:endParaRPr lang="en-US" dirty="0"/>
          </a:p>
        </p:txBody>
      </p:sp>
    </p:spTree>
    <p:extLst>
      <p:ext uri="{BB962C8B-B14F-4D97-AF65-F5344CB8AC3E}">
        <p14:creationId xmlns:p14="http://schemas.microsoft.com/office/powerpoint/2010/main" val="1967381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sz="quarter" idx="1"/>
          </p:nvPr>
        </p:nvSpPr>
        <p:spPr/>
        <p:txBody>
          <a:bodyPr/>
          <a:lstStyle/>
          <a:p>
            <a:r>
              <a:rPr lang="en-US" dirty="0" smtClean="0"/>
              <a:t>In the next week, do some research.</a:t>
            </a:r>
          </a:p>
          <a:p>
            <a:r>
              <a:rPr lang="en-US" dirty="0" smtClean="0"/>
              <a:t>Find an example where an individuals 1</a:t>
            </a:r>
            <a:r>
              <a:rPr lang="en-US" baseline="30000" dirty="0" smtClean="0"/>
              <a:t>st</a:t>
            </a:r>
            <a:r>
              <a:rPr lang="en-US" dirty="0" smtClean="0"/>
              <a:t> Amendment rights were violated (as deemed by a court case or legal proceeding).</a:t>
            </a:r>
          </a:p>
          <a:p>
            <a:r>
              <a:rPr lang="en-US" dirty="0" smtClean="0"/>
              <a:t>Print the story and bring to class for next Tuesday, October 13</a:t>
            </a:r>
            <a:r>
              <a:rPr lang="en-US" baseline="30000" dirty="0" smtClean="0"/>
              <a:t>th</a:t>
            </a:r>
            <a:r>
              <a:rPr lang="en-US" dirty="0" smtClean="0"/>
              <a:t>.</a:t>
            </a:r>
          </a:p>
          <a:p>
            <a:r>
              <a:rPr lang="en-US" dirty="0" smtClean="0"/>
              <a:t>You do not need to write anything, but be prepared to share with the class what </a:t>
            </a:r>
            <a:r>
              <a:rPr lang="en-US" smtClean="0"/>
              <a:t>you found.</a:t>
            </a:r>
            <a:endParaRPr lang="en-US" dirty="0"/>
          </a:p>
        </p:txBody>
      </p:sp>
    </p:spTree>
    <p:extLst>
      <p:ext uri="{BB962C8B-B14F-4D97-AF65-F5344CB8AC3E}">
        <p14:creationId xmlns:p14="http://schemas.microsoft.com/office/powerpoint/2010/main" val="19626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Amendment</a:t>
            </a:r>
            <a:endParaRPr lang="en-US" dirty="0"/>
          </a:p>
        </p:txBody>
      </p:sp>
      <p:sp>
        <p:nvSpPr>
          <p:cNvPr id="3" name="Content Placeholder 2"/>
          <p:cNvSpPr>
            <a:spLocks noGrp="1"/>
          </p:cNvSpPr>
          <p:nvPr>
            <p:ph sz="quarter" idx="1"/>
          </p:nvPr>
        </p:nvSpPr>
        <p:spPr/>
        <p:txBody>
          <a:bodyPr/>
          <a:lstStyle/>
          <a:p>
            <a:r>
              <a:rPr lang="en-US" dirty="0"/>
              <a:t>Congress shall make no law respecting an establishment of religion, or prohibiting the free exercise thereof; or abridging the freedom of speech, or of the press; or the right of the people peaceably to assemble, and to petition the government for a redress of </a:t>
            </a:r>
            <a:r>
              <a:rPr lang="en-US" dirty="0" smtClean="0"/>
              <a:t>grievance.</a:t>
            </a:r>
          </a:p>
          <a:p>
            <a:r>
              <a:rPr lang="en-US" dirty="0" smtClean="0"/>
              <a:t>There are restrictions – the 1</a:t>
            </a:r>
            <a:r>
              <a:rPr lang="en-US" baseline="30000" dirty="0" smtClean="0"/>
              <a:t>st</a:t>
            </a:r>
            <a:r>
              <a:rPr lang="en-US" dirty="0" smtClean="0"/>
              <a:t> Amendment does not give ANYONE the right to say whatever they want, whenever they want.</a:t>
            </a:r>
            <a:endParaRPr lang="en-US" dirty="0"/>
          </a:p>
        </p:txBody>
      </p:sp>
    </p:spTree>
    <p:extLst>
      <p:ext uri="{BB962C8B-B14F-4D97-AF65-F5344CB8AC3E}">
        <p14:creationId xmlns:p14="http://schemas.microsoft.com/office/powerpoint/2010/main" val="3329974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a:t>
            </a:r>
            <a:endParaRPr lang="en-US" dirty="0"/>
          </a:p>
        </p:txBody>
      </p:sp>
      <p:sp>
        <p:nvSpPr>
          <p:cNvPr id="3" name="Content Placeholder 2"/>
          <p:cNvSpPr>
            <a:spLocks noGrp="1"/>
          </p:cNvSpPr>
          <p:nvPr>
            <p:ph sz="quarter" idx="1"/>
          </p:nvPr>
        </p:nvSpPr>
        <p:spPr>
          <a:xfrm>
            <a:off x="152400" y="1371600"/>
            <a:ext cx="8839200" cy="5410200"/>
          </a:xfrm>
        </p:spPr>
        <p:txBody>
          <a:bodyPr>
            <a:normAutofit fontScale="62500" lnSpcReduction="20000"/>
          </a:bodyPr>
          <a:lstStyle/>
          <a:p>
            <a:r>
              <a:rPr lang="en-US" b="1" dirty="0" smtClean="0"/>
              <a:t>In </a:t>
            </a:r>
            <a:r>
              <a:rPr lang="en-US" b="1" dirty="0"/>
              <a:t>a private home. </a:t>
            </a:r>
            <a:r>
              <a:rPr lang="en-US" dirty="0"/>
              <a:t>The First Amendment prohibits the government from abridging the freedom of speech, but unless an individual is acting on behalf of the government or as a government agent, she is generally free to prohibit any kind of speech she wants in her own home, or any other private setting, as long as she does so without breaking another law, such as physically assaulting someone. </a:t>
            </a:r>
            <a:endParaRPr lang="en-US" dirty="0" smtClean="0"/>
          </a:p>
          <a:p>
            <a:r>
              <a:rPr lang="en-US" b="1" dirty="0" smtClean="0"/>
              <a:t>In </a:t>
            </a:r>
            <a:r>
              <a:rPr lang="en-US" b="1" dirty="0"/>
              <a:t>a private workplace. </a:t>
            </a:r>
            <a:r>
              <a:rPr lang="en-US" dirty="0"/>
              <a:t>If you work for a private employer, you generally have no right to free speech in the workplace, and can be disciplined for what you say. However, your employer may run afoul of other laws, such as discrimination laws if you're fired for religious expression, or labor laws if you're fired for reporting labor violations or whistleblowing. </a:t>
            </a:r>
            <a:endParaRPr lang="en-US" dirty="0" smtClean="0"/>
          </a:p>
          <a:p>
            <a:r>
              <a:rPr lang="en-US" b="1" dirty="0" smtClean="0"/>
              <a:t>Social </a:t>
            </a:r>
            <a:r>
              <a:rPr lang="en-US" b="1" dirty="0"/>
              <a:t>media. </a:t>
            </a:r>
            <a:r>
              <a:rPr lang="en-US" dirty="0"/>
              <a:t>Although social media sites like Facebook might seem like an ideal public forum for posting unpopular or controversial content, as private companies, they are technically free to delete or otherwise censor any content they deem offensive. </a:t>
            </a:r>
            <a:endParaRPr lang="en-US" dirty="0" smtClean="0"/>
          </a:p>
          <a:p>
            <a:r>
              <a:rPr lang="en-US" b="1" dirty="0" smtClean="0"/>
              <a:t>School </a:t>
            </a:r>
            <a:r>
              <a:rPr lang="en-US" b="1" dirty="0"/>
              <a:t>activities. </a:t>
            </a:r>
            <a:r>
              <a:rPr lang="en-US" dirty="0"/>
              <a:t>Although students at public schools still have the right to First Amendment free speech, their rights may not be as extensive as the rights of adults. For example, in a 1988 Supreme Court case, the court ruled that students' free speech rights weren't violated when school administrators removed articles from a student newspaper that dealt with controversial topics. </a:t>
            </a:r>
            <a:endParaRPr lang="en-US" dirty="0" smtClean="0"/>
          </a:p>
          <a:p>
            <a:r>
              <a:rPr lang="en-US" b="1" dirty="0" smtClean="0"/>
              <a:t>Obscene </a:t>
            </a:r>
            <a:r>
              <a:rPr lang="en-US" b="1" dirty="0"/>
              <a:t>speech. </a:t>
            </a:r>
            <a:r>
              <a:rPr lang="en-US" dirty="0"/>
              <a:t>The First Amendment does not protect speech or expression that is considered "obscene." This is why child </a:t>
            </a:r>
            <a:r>
              <a:rPr lang="en-US" dirty="0" smtClean="0"/>
              <a:t>pornography </a:t>
            </a:r>
            <a:r>
              <a:rPr lang="en-US" dirty="0"/>
              <a:t>is against the law. However, the exact line between obscenity and free speech is often hard to determine. For example, the filmmaker behind </a:t>
            </a:r>
            <a:r>
              <a:rPr lang="en-US" dirty="0" smtClean="0"/>
              <a:t>a controversial viral </a:t>
            </a:r>
            <a:r>
              <a:rPr lang="en-US" dirty="0"/>
              <a:t>video was sentenced to four years in prison for making films that were considered obscene, despite his contention that they were "art" protected by the First Amendment. </a:t>
            </a:r>
          </a:p>
        </p:txBody>
      </p:sp>
    </p:spTree>
    <p:extLst>
      <p:ext uri="{BB962C8B-B14F-4D97-AF65-F5344CB8AC3E}">
        <p14:creationId xmlns:p14="http://schemas.microsoft.com/office/powerpoint/2010/main" val="401611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Tinker Vs. Des Moines (1969)</a:t>
            </a:r>
            <a:endParaRPr lang="en-US" dirty="0"/>
          </a:p>
        </p:txBody>
      </p:sp>
      <p:sp>
        <p:nvSpPr>
          <p:cNvPr id="3" name="Content Placeholder 2"/>
          <p:cNvSpPr>
            <a:spLocks noGrp="1"/>
          </p:cNvSpPr>
          <p:nvPr>
            <p:ph sz="quarter" idx="1"/>
          </p:nvPr>
        </p:nvSpPr>
        <p:spPr>
          <a:xfrm>
            <a:off x="457200" y="1600200"/>
            <a:ext cx="8229600" cy="5029200"/>
          </a:xfrm>
        </p:spPr>
        <p:txBody>
          <a:bodyPr>
            <a:normAutofit fontScale="92500" lnSpcReduction="20000"/>
          </a:bodyPr>
          <a:lstStyle/>
          <a:p>
            <a:r>
              <a:rPr lang="en-US" dirty="0"/>
              <a:t>At a public school in Des Moines, Iowa, students organized a silent protest against the Vietnam War. </a:t>
            </a:r>
            <a:endParaRPr lang="en-US" dirty="0" smtClean="0"/>
          </a:p>
          <a:p>
            <a:r>
              <a:rPr lang="en-US" dirty="0" smtClean="0"/>
              <a:t>Students </a:t>
            </a:r>
            <a:r>
              <a:rPr lang="en-US" dirty="0"/>
              <a:t>planned to wear black armbands to school to protest the fighting but the principal found out and told the students they would be suspended if they wore the armbands. </a:t>
            </a:r>
            <a:endParaRPr lang="en-US" dirty="0" smtClean="0"/>
          </a:p>
          <a:p>
            <a:r>
              <a:rPr lang="en-US" dirty="0" smtClean="0"/>
              <a:t>Despite </a:t>
            </a:r>
            <a:r>
              <a:rPr lang="en-US" dirty="0"/>
              <a:t>the warning, students wore the armbands and were suspended. </a:t>
            </a:r>
            <a:endParaRPr lang="en-US" dirty="0" smtClean="0"/>
          </a:p>
          <a:p>
            <a:r>
              <a:rPr lang="en-US" dirty="0" smtClean="0"/>
              <a:t>During </a:t>
            </a:r>
            <a:r>
              <a:rPr lang="en-US" dirty="0"/>
              <a:t>their suspension the students' parents sued the school for violating their children's right to free speech. A U.S. district court sided with the school, ruling that wearing armbands could disrupt learning. The students appealed the ruling to a U.S. Court of Appeals but lost and took their case to the United States Supreme Court.</a:t>
            </a:r>
          </a:p>
        </p:txBody>
      </p:sp>
    </p:spTree>
    <p:extLst>
      <p:ext uri="{BB962C8B-B14F-4D97-AF65-F5344CB8AC3E}">
        <p14:creationId xmlns:p14="http://schemas.microsoft.com/office/powerpoint/2010/main" val="3072575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In 1969 the United States Supreme Court ruled in a 7-2 decision in favor of the students. The high court agreed that students' free rights should be protected and said, </a:t>
            </a:r>
            <a:r>
              <a:rPr lang="en-US" dirty="0">
                <a:solidFill>
                  <a:srgbClr val="FF0000"/>
                </a:solidFill>
              </a:rPr>
              <a:t>"Students don't shed their constitutional rights at the school house gates."</a:t>
            </a:r>
          </a:p>
        </p:txBody>
      </p:sp>
    </p:spTree>
    <p:extLst>
      <p:ext uri="{BB962C8B-B14F-4D97-AF65-F5344CB8AC3E}">
        <p14:creationId xmlns:p14="http://schemas.microsoft.com/office/powerpoint/2010/main" val="4201109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Hazelwood Vs.</a:t>
            </a:r>
            <a:r>
              <a:rPr lang="en-US" dirty="0"/>
              <a:t> </a:t>
            </a:r>
            <a:r>
              <a:rPr lang="en-US" dirty="0" err="1" smtClean="0"/>
              <a:t>Kuhlmeier</a:t>
            </a:r>
            <a:r>
              <a:rPr lang="en-US" dirty="0" smtClean="0"/>
              <a:t> (1988)</a:t>
            </a:r>
            <a:endParaRPr lang="en-US" dirty="0"/>
          </a:p>
        </p:txBody>
      </p:sp>
      <p:sp>
        <p:nvSpPr>
          <p:cNvPr id="3" name="Content Placeholder 2"/>
          <p:cNvSpPr>
            <a:spLocks noGrp="1"/>
          </p:cNvSpPr>
          <p:nvPr>
            <p:ph sz="quarter" idx="1"/>
          </p:nvPr>
        </p:nvSpPr>
        <p:spPr/>
        <p:txBody>
          <a:bodyPr>
            <a:normAutofit lnSpcReduction="10000"/>
          </a:bodyPr>
          <a:lstStyle/>
          <a:p>
            <a:r>
              <a:rPr lang="en-US" dirty="0"/>
              <a:t>Students enrolled in the Journalism II class at Hazelwood East High School were responsible for writing and editing the school's paper The Spectrum. </a:t>
            </a:r>
            <a:endParaRPr lang="en-US" dirty="0" smtClean="0"/>
          </a:p>
          <a:p>
            <a:r>
              <a:rPr lang="en-US" dirty="0" smtClean="0"/>
              <a:t>Two </a:t>
            </a:r>
            <a:r>
              <a:rPr lang="en-US" dirty="0"/>
              <a:t>of the articles submitted for publication in the final edition of the paper contained stories on divorce and teenage pregnancy. </a:t>
            </a:r>
            <a:endParaRPr lang="en-US" dirty="0" smtClean="0"/>
          </a:p>
          <a:p>
            <a:r>
              <a:rPr lang="en-US" dirty="0" smtClean="0"/>
              <a:t>The </a:t>
            </a:r>
            <a:r>
              <a:rPr lang="en-US" dirty="0"/>
              <a:t>divorce article featured a story about a girl who blamed her father's actions for her parents' divorce. The teenage pregnancy article featured stories in which pregnant students at Hazelwood East shared their experiences.</a:t>
            </a:r>
          </a:p>
        </p:txBody>
      </p:sp>
    </p:spTree>
    <p:extLst>
      <p:ext uri="{BB962C8B-B14F-4D97-AF65-F5344CB8AC3E}">
        <p14:creationId xmlns:p14="http://schemas.microsoft.com/office/powerpoint/2010/main" val="412637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a:t>To ensure their privacy, the girls' names were changed in the article. The school principal felt that the subjects of these two articles were inappropriate. </a:t>
            </a:r>
            <a:endParaRPr lang="en-US" dirty="0" smtClean="0"/>
          </a:p>
          <a:p>
            <a:r>
              <a:rPr lang="en-US" dirty="0" smtClean="0"/>
              <a:t>He </a:t>
            </a:r>
            <a:r>
              <a:rPr lang="en-US" dirty="0"/>
              <a:t>concluded that journalistic fairness required that the father in the divorce article be informed of the story and be given an opportunity to comment. He also stated his concerns that simply changing the names of the girls in the teenage pregnancy article may not be sufficient to protect their anonymity and that this topic may not be suitable for the younger students. </a:t>
            </a:r>
            <a:endParaRPr lang="en-US" dirty="0" smtClean="0"/>
          </a:p>
          <a:p>
            <a:r>
              <a:rPr lang="en-US" dirty="0" smtClean="0"/>
              <a:t>As </a:t>
            </a:r>
            <a:r>
              <a:rPr lang="en-US" dirty="0"/>
              <a:t>a result, he prohibited these articles from being published in the paper.</a:t>
            </a:r>
          </a:p>
        </p:txBody>
      </p:sp>
    </p:spTree>
    <p:extLst>
      <p:ext uri="{BB962C8B-B14F-4D97-AF65-F5344CB8AC3E}">
        <p14:creationId xmlns:p14="http://schemas.microsoft.com/office/powerpoint/2010/main" val="309571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Because there was no time to edit the paper if it were to go to press before the end of the school year, entire pages were eliminated. The student journalists then brought suit to the U.S. District Court for the Eastern District of Missouri, alleging that their First Amendment rights to freedom of speech had been violated.</a:t>
            </a:r>
          </a:p>
        </p:txBody>
      </p:sp>
    </p:spTree>
    <p:extLst>
      <p:ext uri="{BB962C8B-B14F-4D97-AF65-F5344CB8AC3E}">
        <p14:creationId xmlns:p14="http://schemas.microsoft.com/office/powerpoint/2010/main" val="1286587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The U.S. Supreme Court held that the principal's actions </a:t>
            </a:r>
            <a:r>
              <a:rPr lang="en-US" u="sng" dirty="0" smtClean="0">
                <a:solidFill>
                  <a:srgbClr val="FF0000"/>
                </a:solidFill>
              </a:rPr>
              <a:t>did not violate the students' free speech rights.</a:t>
            </a:r>
          </a:p>
          <a:p>
            <a:r>
              <a:rPr lang="en-US" dirty="0" smtClean="0"/>
              <a:t>The Court noted that the paper was sponsored by the school and, as such, the school had a legitimate interest in preventing the publication of articles that it deemed inappropriate and that might appear to have the imprimatur of the school. </a:t>
            </a:r>
          </a:p>
          <a:p>
            <a:r>
              <a:rPr lang="en-US" dirty="0" smtClean="0"/>
              <a:t>Specifically, the Court noted that the paper was not intended as a public forum in which everyone could share views; rather, it was a limited forum for journalism students to write articles pursuant to the requirements of their Journalism II class, and subject to appropriate editing by the school.</a:t>
            </a:r>
            <a:endParaRPr lang="en-US" dirty="0"/>
          </a:p>
        </p:txBody>
      </p:sp>
    </p:spTree>
    <p:extLst>
      <p:ext uri="{BB962C8B-B14F-4D97-AF65-F5344CB8AC3E}">
        <p14:creationId xmlns:p14="http://schemas.microsoft.com/office/powerpoint/2010/main" val="42118479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D8D8D8"/>
      </a:dk2>
      <a:lt2>
        <a:srgbClr val="C5D1D7"/>
      </a:lt2>
      <a:accent1>
        <a:srgbClr val="FF0000"/>
      </a:accent1>
      <a:accent2>
        <a:srgbClr val="C00000"/>
      </a:accent2>
      <a:accent3>
        <a:srgbClr val="0070C0"/>
      </a:accent3>
      <a:accent4>
        <a:srgbClr val="002060"/>
      </a:accent4>
      <a:accent5>
        <a:srgbClr val="0000FF"/>
      </a:accent5>
      <a:accent6>
        <a:srgbClr val="FF0000"/>
      </a:accent6>
      <a:hlink>
        <a:srgbClr val="FFFFFF"/>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TotalTime>
  <Words>1082</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1st Amendment Rights</vt:lpstr>
      <vt:lpstr>1st Amendment</vt:lpstr>
      <vt:lpstr>Limits</vt:lpstr>
      <vt:lpstr>Tinker Vs. Des Moines (1969)</vt:lpstr>
      <vt:lpstr>PowerPoint Presentation</vt:lpstr>
      <vt:lpstr>Hazelwood Vs. Kuhlmeier (1988)</vt:lpstr>
      <vt:lpstr>PowerPoint Presentation</vt:lpstr>
      <vt:lpstr>PowerPoint Presentation</vt:lpstr>
      <vt:lpstr>PowerPoint Presentation</vt:lpstr>
      <vt:lpstr>Student Press Law Center</vt:lpstr>
      <vt:lpstr>Student Press</vt:lpstr>
      <vt:lpstr>Assignment</vt:lpstr>
    </vt:vector>
  </TitlesOfParts>
  <Company>Rochester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RPS User</dc:creator>
  <cp:lastModifiedBy>RPS User</cp:lastModifiedBy>
  <cp:revision>5</cp:revision>
  <dcterms:created xsi:type="dcterms:W3CDTF">2016-10-04T13:20:15Z</dcterms:created>
  <dcterms:modified xsi:type="dcterms:W3CDTF">2016-10-04T13:52:53Z</dcterms:modified>
</cp:coreProperties>
</file>